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6858000" cy="9144000"/>
  <p:embeddedFontLst>
    <p:embeddedFont>
      <p:font typeface="Open Sans" panose="020B0606030504020204" pitchFamily="34" charset="0"/>
      <p:regular r:id="rId24"/>
      <p:bold r:id="rId25"/>
      <p:italic r:id="rId26"/>
      <p:boldItalic r:id="rId27"/>
    </p:embeddedFont>
    <p:embeddedFont>
      <p:font typeface="Open Sans Bold" panose="020B0806030504020204" pitchFamily="34" charset="0"/>
      <p:regular r:id="rId28"/>
      <p:bold r:id="rId29"/>
    </p:embeddedFont>
    <p:embeddedFont>
      <p:font typeface="Open Sans Italics" panose="020B0606030504020204" pitchFamily="34" charset="0"/>
      <p:regular r:id="rId30"/>
      <p: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93" autoAdjust="0"/>
    <p:restoredTop sz="94589" autoAdjust="0"/>
  </p:normalViewPr>
  <p:slideViewPr>
    <p:cSldViewPr>
      <p:cViewPr varScale="1">
        <p:scale>
          <a:sx n="69" d="100"/>
          <a:sy n="69" d="100"/>
        </p:scale>
        <p:origin x="224" y="5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1.png>
</file>

<file path=ppt/media/image13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Excel_Worksheet5.xlsx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package" Target="../embeddings/Microsoft_Excel_Worksheet6.xlsx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package" Target="../embeddings/Microsoft_Excel_Worksheet7.xlsx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Excel_Worksheet8.xlsx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Excel_Worksheet9.xlsx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Excel_Worksheet2.xlsx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package" Target="../embeddings/Microsoft_Excel_Worksheet3.xlsx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package" Target="../embeddings/Microsoft_Excel_Worksheet4.xlsx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88114" y="7987080"/>
            <a:ext cx="14219618" cy="1525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11"/>
              </a:lnSpc>
              <a:spcBef>
                <a:spcPct val="0"/>
              </a:spcBef>
            </a:pPr>
            <a:r>
              <a:rPr lang="en-US" sz="29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Dillan Alexander Asprilla Sanchez - 93009</a:t>
            </a:r>
          </a:p>
          <a:p>
            <a:pPr algn="just">
              <a:lnSpc>
                <a:spcPts val="4111"/>
              </a:lnSpc>
              <a:spcBef>
                <a:spcPct val="0"/>
              </a:spcBef>
            </a:pPr>
            <a:r>
              <a:rPr lang="en-US" sz="29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Gustavo Adolfo Camargo Pineda - 86521</a:t>
            </a:r>
          </a:p>
          <a:p>
            <a:pPr algn="just">
              <a:lnSpc>
                <a:spcPts val="4111"/>
              </a:lnSpc>
              <a:spcBef>
                <a:spcPct val="0"/>
              </a:spcBef>
            </a:pPr>
            <a:r>
              <a:rPr lang="en-US" sz="2936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Juan Manuel Conde Aldana - 81628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449004" y="3350987"/>
            <a:ext cx="11799313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ALCANZANDO LA NOTA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449004" y="4467540"/>
            <a:ext cx="1179931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ARQUITECTURA DE SOFTWARE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8320" y="885825"/>
            <a:ext cx="13391361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Tácticas de Arquitectura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596838"/>
            <a:ext cx="14810980" cy="6789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Seguridad 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US" sz="2999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Tácticas para Autenticación y Autorización 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Cognito + MFA adaptativa TOTP obligatorio para calificadores/administradores; estudiantes usan contraseña fuerte y verificación de centro/IP.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RBAC granular en IAM Políticas mínimas; separación de duties entre operación y desarrollo (principio PoLP).</a:t>
            </a:r>
          </a:p>
          <a:p>
            <a:pPr algn="just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 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Tácticas para Protección de Datos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Cifrado “defence-in-depth” TLS 1.3 en tránsito; AES-256 en reposo con KMS keys separadas por dominio de datos.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Ledger Database para calificaciones Registro inmutable (Q LDB o DynamoDB + AWS Audit Manager) garante de no repudio.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Tokenización PII Identificadores sensibles reemplazados por UUID; tabla de look-up cifrada con acceso restringido al módulo “Identity”. 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8320" y="885825"/>
            <a:ext cx="13391361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Tácticas de Arquitectura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596838"/>
            <a:ext cx="14810980" cy="6370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Rendimiento 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US" sz="2999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Tácticas para Gestión Eficiente de Recursos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Caché multinivel CloudFront para assets; API Gateway caching; DynamoDB DAX para lecturas “hot”; ElastiCache Redis para métricas de examen.  </a:t>
            </a:r>
          </a:p>
          <a:p>
            <a:pPr marL="518160" lvl="1" indent="-259080" algn="just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Persistencia optimizada Particionamiento por ExamId + StudentId; índices proyectados minimizan hot partitions.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Procesamiento asíncrono Preguntas de ensayo y reporting en colas  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SQS → Lambda → Step Functions, aislando picos de carga. </a:t>
            </a:r>
          </a:p>
          <a:p>
            <a:pPr algn="just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Tácticas de Elasticidad Controlada 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Provisioned Concurrency programado Lambdas del flujo de examen precalentadas 15 min antes del inicio oficial. </a:t>
            </a:r>
          </a:p>
          <a:p>
            <a:pPr marL="518160" lvl="1" indent="-259080" algn="just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Auto-scaling basado en métricas Target tracking para throughput API y consumo de stream DynamoDB; escala lineal 1:2500 usuarios.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8320" y="895350"/>
            <a:ext cx="13391361" cy="1193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Estrategias de Arquitectura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38510" y="3393086"/>
            <a:ext cx="14810980" cy="444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</a:pPr>
            <a:endParaRPr/>
          </a:p>
          <a:p>
            <a:pPr marL="453392" lvl="1" indent="-226696" algn="just">
              <a:lnSpc>
                <a:spcPts val="2940"/>
              </a:lnSpc>
              <a:buFont typeface="Arial"/>
              <a:buChar char="•"/>
            </a:pPr>
            <a:r>
              <a:rPr lang="en-US" sz="21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Macro-topología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  </a:t>
            </a:r>
            <a:r>
              <a:rPr lang="en-US" sz="2100" i="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Microservicios orientados a dominio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(P-1) desplegados sobre un entorno </a:t>
            </a:r>
            <a:r>
              <a:rPr lang="en-US" sz="21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Serverless-first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(P-5). Cada microservicio publica y consume eventos en un </a:t>
            </a:r>
            <a:r>
              <a:rPr lang="en-US" sz="21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bus EDA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(P-2). </a:t>
            </a:r>
          </a:p>
          <a:p>
            <a:pPr marL="453392" lvl="1" indent="-226696" algn="just">
              <a:lnSpc>
                <a:spcPts val="2940"/>
              </a:lnSpc>
              <a:buFont typeface="Arial"/>
              <a:buChar char="•"/>
            </a:pPr>
            <a:r>
              <a:rPr lang="en-US" sz="21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Canal seguro de borde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  Un </a:t>
            </a:r>
            <a:r>
              <a:rPr lang="en-US" sz="2100" i="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Backend-for-Frontend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(P-4) en API Gateway actúa como puerta única: aplica MFA, rate limiting y rutinas de validación antes de encaminar llamadas al dominio correspondiente. </a:t>
            </a:r>
          </a:p>
          <a:p>
            <a:pPr marL="453392" lvl="1" indent="-226696" algn="just">
              <a:lnSpc>
                <a:spcPts val="2940"/>
              </a:lnSpc>
              <a:buFont typeface="Arial"/>
              <a:buChar char="•"/>
            </a:pPr>
            <a:r>
              <a:rPr lang="en-US" sz="21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Persistencia y auditoría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  Los microservicios </a:t>
            </a:r>
            <a:r>
              <a:rPr lang="en-US" sz="2100" i="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Grading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y </a:t>
            </a:r>
            <a:r>
              <a:rPr lang="en-US" sz="2100" i="1">
                <a:solidFill>
                  <a:srgbClr val="000000"/>
                </a:solidFill>
                <a:latin typeface="Open Sans Italics"/>
                <a:ea typeface="Open Sans Italics"/>
                <a:cs typeface="Open Sans Italics"/>
                <a:sym typeface="Open Sans Italics"/>
              </a:rPr>
              <a:t>Approval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emplean </a:t>
            </a:r>
            <a:r>
              <a:rPr lang="en-US" sz="21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CQRS + Event Sourcing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(P-3) sobre un almacén de eventos cifrado; las proyecciones de lectura sirven al BFF con baja latencia. </a:t>
            </a:r>
          </a:p>
          <a:p>
            <a:pPr marL="453392" lvl="1" indent="-226696" algn="just">
              <a:lnSpc>
                <a:spcPts val="2940"/>
              </a:lnSpc>
              <a:buFont typeface="Arial"/>
              <a:buChar char="•"/>
            </a:pPr>
            <a:r>
              <a:rPr lang="en-US" sz="21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Resiliencia transversal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  Patrones </a:t>
            </a:r>
            <a:r>
              <a:rPr lang="en-US" sz="21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Bulkhead, Circuit Breaker y Retry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(P-6) envuelven las invocaciones internas; se instrumentan mediante bibliotecas compartidas declaradas en cada Lambda. </a:t>
            </a:r>
          </a:p>
          <a:p>
            <a:pPr marL="453392" lvl="1" indent="-226696" algn="just">
              <a:lnSpc>
                <a:spcPts val="2940"/>
              </a:lnSpc>
              <a:buFont typeface="Arial"/>
              <a:buChar char="•"/>
            </a:pPr>
            <a:r>
              <a:rPr lang="en-US" sz="21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Estructura interna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  Cada servicio adopta una </a:t>
            </a:r>
            <a:r>
              <a:rPr lang="en-US" sz="21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arquitectura Hexagonal</a:t>
            </a: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(P-7) para aislar el núcleo de dominio de sus adaptadores (REST, eventos, persistencia). </a:t>
            </a:r>
          </a:p>
          <a:p>
            <a:pPr algn="just">
              <a:lnSpc>
                <a:spcPts val="2940"/>
              </a:lnSpc>
              <a:spcBef>
                <a:spcPct val="0"/>
              </a:spcBef>
            </a:pPr>
            <a:endParaRPr lang="en-US" sz="21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8320" y="895350"/>
            <a:ext cx="13391361" cy="1193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Estrategias de Arquitectura</a:t>
            </a:r>
          </a:p>
        </p:txBody>
      </p:sp>
      <p:graphicFrame>
        <p:nvGraphicFramePr>
          <p:cNvPr id="3" name="Object 3"/>
          <p:cNvGraphicFramePr/>
          <p:nvPr>
            <p:extLst>
              <p:ext uri="{D42A27DB-BD31-4B8C-83A1-F6EECF244321}">
                <p14:modId xmlns:p14="http://schemas.microsoft.com/office/powerpoint/2010/main" val="2103716138"/>
              </p:ext>
            </p:extLst>
          </p:nvPr>
        </p:nvGraphicFramePr>
        <p:xfrm>
          <a:off x="2479422" y="2781300"/>
          <a:ext cx="13360259" cy="609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3995400" imgH="6489700" progId="Excel.Sheet.12">
                  <p:embed/>
                </p:oleObj>
              </mc:Choice>
              <mc:Fallback>
                <p:oleObj name="Worksheet" r:id="rId2" imgW="13995400" imgH="6489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79422" y="2781300"/>
                        <a:ext cx="13360259" cy="609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41137" y="578642"/>
            <a:ext cx="13391361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Patrones Arquitectonicos</a:t>
            </a:r>
          </a:p>
        </p:txBody>
      </p:sp>
      <p:graphicFrame>
        <p:nvGraphicFramePr>
          <p:cNvPr id="3" name="Object 3"/>
          <p:cNvGraphicFramePr/>
          <p:nvPr>
            <p:extLst>
              <p:ext uri="{D42A27DB-BD31-4B8C-83A1-F6EECF244321}">
                <p14:modId xmlns:p14="http://schemas.microsoft.com/office/powerpoint/2010/main" val="2888105109"/>
              </p:ext>
            </p:extLst>
          </p:nvPr>
        </p:nvGraphicFramePr>
        <p:xfrm>
          <a:off x="1676400" y="2476500"/>
          <a:ext cx="14020800" cy="6477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4439900" imgH="7607300" progId="Excel.Sheet.12">
                  <p:embed/>
                </p:oleObj>
              </mc:Choice>
              <mc:Fallback>
                <p:oleObj name="Worksheet" r:id="rId2" imgW="14439900" imgH="7607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76400" y="2476500"/>
                        <a:ext cx="14020800" cy="6477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03703" y="2240154"/>
            <a:ext cx="12618422" cy="7767619"/>
          </a:xfrm>
          <a:custGeom>
            <a:avLst/>
            <a:gdLst/>
            <a:ahLst/>
            <a:cxnLst/>
            <a:rect l="l" t="t" r="r" b="b"/>
            <a:pathLst>
              <a:path w="12618422" h="7767619">
                <a:moveTo>
                  <a:pt x="0" y="0"/>
                </a:moveTo>
                <a:lnTo>
                  <a:pt x="12618422" y="0"/>
                </a:lnTo>
                <a:lnTo>
                  <a:pt x="12618422" y="7767620"/>
                </a:lnTo>
                <a:lnTo>
                  <a:pt x="0" y="77676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425"/>
            </a:stretch>
          </a:blipFill>
        </p:spPr>
        <p:txBody>
          <a:bodyPr/>
          <a:lstStyle/>
          <a:p>
            <a:endParaRPr lang="en-CO"/>
          </a:p>
        </p:txBody>
      </p:sp>
      <p:sp>
        <p:nvSpPr>
          <p:cNvPr id="3" name="TextBox 3"/>
          <p:cNvSpPr txBox="1"/>
          <p:nvPr/>
        </p:nvSpPr>
        <p:spPr>
          <a:xfrm>
            <a:off x="1738510" y="663231"/>
            <a:ext cx="14810980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Vista logica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38510" y="663231"/>
            <a:ext cx="14810980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Catalogo de elementos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7E0D001-4A0F-F5EA-4276-7FA3A22065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980568"/>
              </p:ext>
            </p:extLst>
          </p:nvPr>
        </p:nvGraphicFramePr>
        <p:xfrm>
          <a:off x="1295400" y="2781300"/>
          <a:ext cx="14810979" cy="701320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4936993">
                  <a:extLst>
                    <a:ext uri="{9D8B030D-6E8A-4147-A177-3AD203B41FA5}">
                      <a16:colId xmlns:a16="http://schemas.microsoft.com/office/drawing/2014/main" val="1987838284"/>
                    </a:ext>
                  </a:extLst>
                </a:gridCol>
                <a:gridCol w="4936993">
                  <a:extLst>
                    <a:ext uri="{9D8B030D-6E8A-4147-A177-3AD203B41FA5}">
                      <a16:colId xmlns:a16="http://schemas.microsoft.com/office/drawing/2014/main" val="647178913"/>
                    </a:ext>
                  </a:extLst>
                </a:gridCol>
                <a:gridCol w="4936993">
                  <a:extLst>
                    <a:ext uri="{9D8B030D-6E8A-4147-A177-3AD203B41FA5}">
                      <a16:colId xmlns:a16="http://schemas.microsoft.com/office/drawing/2014/main" val="2008269041"/>
                    </a:ext>
                  </a:extLst>
                </a:gridCol>
              </a:tblGrid>
              <a:tr h="3627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>
                          <a:effectLst/>
                        </a:rPr>
                        <a:t>Elemento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>
                          <a:effectLst/>
                        </a:rPr>
                        <a:t>Descripción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>
                          <a:effectLst/>
                        </a:rPr>
                        <a:t>Rol en el Flujo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6722143"/>
                  </a:ext>
                </a:extLst>
              </a:tr>
              <a:tr h="7500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>
                          <a:effectLst/>
                        </a:rPr>
                        <a:t>Cliente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Interfaz de usuario para estudiantes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Permite la interacción del estudiante con el sistema de exámenes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52559400"/>
                  </a:ext>
                </a:extLst>
              </a:tr>
              <a:tr h="7500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>
                          <a:effectLst/>
                        </a:rPr>
                        <a:t>Autenticación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Proceso de verificación de identidad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Valida que el usuario sea quien dice ser mediante credenciales y MFA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51420697"/>
                  </a:ext>
                </a:extLst>
              </a:tr>
              <a:tr h="215007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>
                          <a:effectLst/>
                        </a:rPr>
                        <a:t>Autorización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 dirty="0">
                          <a:effectLst/>
                        </a:rPr>
                        <a:t>Control de acceso basado en ubicación y dispositivo</a:t>
                      </a:r>
                      <a:endParaRPr lang="en-CO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 dirty="0">
                          <a:effectLst/>
                        </a:rPr>
                        <a:t>Garantiza que el examen se realice solo en centros autorizados y con dispositivos seguros</a:t>
                      </a:r>
                      <a:endParaRPr lang="en-CO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61971804"/>
                  </a:ext>
                </a:extLst>
              </a:tr>
              <a:tr h="7500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Execution Service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Controlador de la estrategia de ejecución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Implementa el patrón Strategy para adaptar la experiencia según el modo configurado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72926130"/>
                  </a:ext>
                </a:extLst>
              </a:tr>
              <a:tr h="7500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Submission Service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>
                          <a:effectLst/>
                        </a:rPr>
                        <a:t>Procesador de respuestas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Clasifica y almacena las respuestas en el repositorio adecuado según su tipo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29062455"/>
                  </a:ext>
                </a:extLst>
              </a:tr>
              <a:tr h="7500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Grading Service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>
                          <a:effectLst/>
                        </a:rPr>
                        <a:t>Gestor de calificaciones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Coordina la evaluación automática y manual de las respuestas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50319512"/>
                  </a:ext>
                </a:extLst>
              </a:tr>
              <a:tr h="7500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>
                          <a:effectLst/>
                        </a:rPr>
                        <a:t>Report Service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900">
                          <a:effectLst/>
                        </a:rPr>
                        <a:t>Consolidador de resultados</a:t>
                      </a:r>
                      <a:endParaRPr lang="en-CO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CO" sz="900" dirty="0">
                          <a:effectLst/>
                        </a:rPr>
                        <a:t>Agrega la información y actualiza estadísticas en todos los niveles</a:t>
                      </a:r>
                      <a:endParaRPr lang="en-CO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06867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82712" y="2786953"/>
            <a:ext cx="17322577" cy="6301087"/>
          </a:xfrm>
          <a:custGeom>
            <a:avLst/>
            <a:gdLst/>
            <a:ahLst/>
            <a:cxnLst/>
            <a:rect l="l" t="t" r="r" b="b"/>
            <a:pathLst>
              <a:path w="17322577" h="6301087">
                <a:moveTo>
                  <a:pt x="0" y="0"/>
                </a:moveTo>
                <a:lnTo>
                  <a:pt x="17322576" y="0"/>
                </a:lnTo>
                <a:lnTo>
                  <a:pt x="17322576" y="6301088"/>
                </a:lnTo>
                <a:lnTo>
                  <a:pt x="0" y="63010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CO"/>
          </a:p>
        </p:txBody>
      </p:sp>
      <p:sp>
        <p:nvSpPr>
          <p:cNvPr id="3" name="TextBox 3"/>
          <p:cNvSpPr txBox="1"/>
          <p:nvPr/>
        </p:nvSpPr>
        <p:spPr>
          <a:xfrm>
            <a:off x="1692021" y="885825"/>
            <a:ext cx="14810980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Vista de implementacion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38510" y="663231"/>
            <a:ext cx="14810980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Catalogo de elementos</a:t>
            </a:r>
          </a:p>
        </p:txBody>
      </p:sp>
      <p:graphicFrame>
        <p:nvGraphicFramePr>
          <p:cNvPr id="3" name="Object 3"/>
          <p:cNvGraphicFramePr/>
          <p:nvPr>
            <p:extLst>
              <p:ext uri="{D42A27DB-BD31-4B8C-83A1-F6EECF244321}">
                <p14:modId xmlns:p14="http://schemas.microsoft.com/office/powerpoint/2010/main" val="1349427351"/>
              </p:ext>
            </p:extLst>
          </p:nvPr>
        </p:nvGraphicFramePr>
        <p:xfrm>
          <a:off x="3276600" y="2628900"/>
          <a:ext cx="11141075" cy="593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3843000" imgH="7112000" progId="Excel.Sheet.12">
                  <p:embed/>
                </p:oleObj>
              </mc:Choice>
              <mc:Fallback>
                <p:oleObj name="Worksheet" r:id="rId2" imgW="13843000" imgH="71120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76600" y="2628900"/>
                        <a:ext cx="11141075" cy="5934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77937" y="399304"/>
            <a:ext cx="5934762" cy="9488392"/>
          </a:xfrm>
          <a:custGeom>
            <a:avLst/>
            <a:gdLst/>
            <a:ahLst/>
            <a:cxnLst/>
            <a:rect l="l" t="t" r="r" b="b"/>
            <a:pathLst>
              <a:path w="5934762" h="9488392">
                <a:moveTo>
                  <a:pt x="0" y="0"/>
                </a:moveTo>
                <a:lnTo>
                  <a:pt x="5934763" y="0"/>
                </a:lnTo>
                <a:lnTo>
                  <a:pt x="5934763" y="9488392"/>
                </a:lnTo>
                <a:lnTo>
                  <a:pt x="0" y="94883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89" b="-289"/>
            </a:stretch>
          </a:blipFill>
        </p:spPr>
        <p:txBody>
          <a:bodyPr/>
          <a:lstStyle/>
          <a:p>
            <a:endParaRPr lang="en-CO"/>
          </a:p>
        </p:txBody>
      </p:sp>
      <p:sp>
        <p:nvSpPr>
          <p:cNvPr id="3" name="TextBox 3"/>
          <p:cNvSpPr txBox="1"/>
          <p:nvPr/>
        </p:nvSpPr>
        <p:spPr>
          <a:xfrm>
            <a:off x="-3216847" y="56202"/>
            <a:ext cx="14810980" cy="1101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  <a:spcBef>
                <a:spcPct val="0"/>
              </a:spcBef>
            </a:pPr>
            <a:r>
              <a:rPr lang="en-US" sz="6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Vista de procesos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20063" y="2709657"/>
            <a:ext cx="14219618" cy="4939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just">
              <a:lnSpc>
                <a:spcPts val="3919"/>
              </a:lnSpc>
              <a:buAutoNum type="arabicPeriod"/>
            </a:pPr>
            <a:r>
              <a:rPr lang="en-US" sz="27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Contexto</a:t>
            </a:r>
          </a:p>
          <a:p>
            <a:pPr marL="604519" lvl="1" indent="-302260" algn="just">
              <a:lnSpc>
                <a:spcPts val="3919"/>
              </a:lnSpc>
              <a:buAutoNum type="arabicPeriod"/>
            </a:pPr>
            <a:r>
              <a:rPr lang="en-US" sz="27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Requerimientos Funcionales</a:t>
            </a:r>
          </a:p>
          <a:p>
            <a:pPr marL="604519" lvl="1" indent="-302260" algn="just">
              <a:lnSpc>
                <a:spcPts val="3919"/>
              </a:lnSpc>
              <a:buAutoNum type="arabicPeriod"/>
            </a:pPr>
            <a:r>
              <a:rPr lang="en-US" sz="27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Requerimientos NO Funcionales</a:t>
            </a:r>
          </a:p>
          <a:p>
            <a:pPr marL="604519" lvl="1" indent="-302260" algn="just">
              <a:lnSpc>
                <a:spcPts val="3919"/>
              </a:lnSpc>
              <a:buAutoNum type="arabicPeriod"/>
            </a:pPr>
            <a:r>
              <a:rPr lang="en-US" sz="27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Atributos de Calidad</a:t>
            </a:r>
          </a:p>
          <a:p>
            <a:pPr marL="604519" lvl="1" indent="-302260" algn="just">
              <a:lnSpc>
                <a:spcPts val="3919"/>
              </a:lnSpc>
              <a:buAutoNum type="arabicPeriod"/>
            </a:pPr>
            <a:r>
              <a:rPr lang="en-US" sz="27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Drivers Arquitectonicos</a:t>
            </a:r>
          </a:p>
          <a:p>
            <a:pPr marL="604519" lvl="1" indent="-302260" algn="just">
              <a:lnSpc>
                <a:spcPts val="3919"/>
              </a:lnSpc>
              <a:buAutoNum type="arabicPeriod"/>
            </a:pPr>
            <a:r>
              <a:rPr lang="en-US" sz="27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Tacticas para Atributos de Calidad</a:t>
            </a:r>
          </a:p>
          <a:p>
            <a:pPr marL="604519" lvl="1" indent="-302260" algn="just">
              <a:lnSpc>
                <a:spcPts val="3919"/>
              </a:lnSpc>
              <a:buAutoNum type="arabicPeriod"/>
            </a:pPr>
            <a:r>
              <a:rPr lang="en-US" sz="27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Patrones Arquitectonicos</a:t>
            </a:r>
          </a:p>
          <a:p>
            <a:pPr marL="604519" lvl="1" indent="-302260" algn="just">
              <a:lnSpc>
                <a:spcPts val="3919"/>
              </a:lnSpc>
              <a:buAutoNum type="arabicPeriod"/>
            </a:pPr>
            <a:r>
              <a:rPr lang="en-US" sz="27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Estrategias</a:t>
            </a:r>
          </a:p>
          <a:p>
            <a:pPr marL="604519" lvl="1" indent="-302260" algn="just">
              <a:lnSpc>
                <a:spcPts val="3919"/>
              </a:lnSpc>
              <a:buAutoNum type="arabicPeriod"/>
            </a:pPr>
            <a:r>
              <a:rPr lang="en-US" sz="27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Vistas</a:t>
            </a:r>
          </a:p>
          <a:p>
            <a:pPr algn="just">
              <a:lnSpc>
                <a:spcPts val="3919"/>
              </a:lnSpc>
              <a:spcBef>
                <a:spcPct val="0"/>
              </a:spcBef>
            </a:pPr>
            <a:endParaRPr lang="en-US" sz="2799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448320" y="885825"/>
            <a:ext cx="13391361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Agenda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38510" y="885825"/>
            <a:ext cx="14810980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Catalogo de elementos</a:t>
            </a:r>
          </a:p>
        </p:txBody>
      </p:sp>
      <p:graphicFrame>
        <p:nvGraphicFramePr>
          <p:cNvPr id="3" name="Object 3"/>
          <p:cNvGraphicFramePr/>
          <p:nvPr>
            <p:extLst>
              <p:ext uri="{D42A27DB-BD31-4B8C-83A1-F6EECF244321}">
                <p14:modId xmlns:p14="http://schemas.microsoft.com/office/powerpoint/2010/main" val="4040191702"/>
              </p:ext>
            </p:extLst>
          </p:nvPr>
        </p:nvGraphicFramePr>
        <p:xfrm>
          <a:off x="3125787" y="3390900"/>
          <a:ext cx="12036426" cy="5202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4427200" imgH="6235700" progId="Excel.Sheet.12">
                  <p:embed/>
                </p:oleObj>
              </mc:Choice>
              <mc:Fallback>
                <p:oleObj name="Worksheet" r:id="rId2" imgW="14427200" imgH="6235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25787" y="3390900"/>
                        <a:ext cx="12036426" cy="5202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92180" y="378004"/>
            <a:ext cx="7553312" cy="9530993"/>
          </a:xfrm>
          <a:custGeom>
            <a:avLst/>
            <a:gdLst/>
            <a:ahLst/>
            <a:cxnLst/>
            <a:rect l="l" t="t" r="r" b="b"/>
            <a:pathLst>
              <a:path w="7553312" h="9530993">
                <a:moveTo>
                  <a:pt x="0" y="0"/>
                </a:moveTo>
                <a:lnTo>
                  <a:pt x="7553312" y="0"/>
                </a:lnTo>
                <a:lnTo>
                  <a:pt x="7553312" y="9530992"/>
                </a:lnTo>
                <a:lnTo>
                  <a:pt x="0" y="95309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CO"/>
          </a:p>
        </p:txBody>
      </p:sp>
      <p:sp>
        <p:nvSpPr>
          <p:cNvPr id="3" name="TextBox 3"/>
          <p:cNvSpPr txBox="1"/>
          <p:nvPr/>
        </p:nvSpPr>
        <p:spPr>
          <a:xfrm>
            <a:off x="-4518033" y="263704"/>
            <a:ext cx="14810980" cy="2254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4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Vista fisica</a:t>
            </a:r>
          </a:p>
          <a:p>
            <a:pPr algn="ctr">
              <a:lnSpc>
                <a:spcPts val="9099"/>
              </a:lnSpc>
              <a:spcBef>
                <a:spcPct val="0"/>
              </a:spcBef>
            </a:pPr>
            <a:endParaRPr lang="en-US" sz="6499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38510" y="-142875"/>
            <a:ext cx="14810980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Catalogo de elementos</a:t>
            </a:r>
          </a:p>
        </p:txBody>
      </p:sp>
      <p:graphicFrame>
        <p:nvGraphicFramePr>
          <p:cNvPr id="3" name="Object 3"/>
          <p:cNvGraphicFramePr/>
          <p:nvPr>
            <p:extLst>
              <p:ext uri="{D42A27DB-BD31-4B8C-83A1-F6EECF244321}">
                <p14:modId xmlns:p14="http://schemas.microsoft.com/office/powerpoint/2010/main" val="3140392959"/>
              </p:ext>
            </p:extLst>
          </p:nvPr>
        </p:nvGraphicFramePr>
        <p:xfrm>
          <a:off x="2476500" y="1409700"/>
          <a:ext cx="13335000" cy="849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3411200" imgH="8242300" progId="Excel.Sheet.12">
                  <p:embed/>
                </p:oleObj>
              </mc:Choice>
              <mc:Fallback>
                <p:oleObj name="Worksheet" r:id="rId2" imgW="13411200" imgH="8242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76500" y="1409700"/>
                        <a:ext cx="13335000" cy="8496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8320" y="885825"/>
            <a:ext cx="13391361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Contexto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259106" y="2771192"/>
            <a:ext cx="14386201" cy="6293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29"/>
              </a:lnSpc>
              <a:spcBef>
                <a:spcPct val="0"/>
              </a:spcBef>
            </a:pPr>
            <a:r>
              <a:rPr lang="en-US" sz="180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El Ministerio de Educación impulsa la creación de un sistema nacional unificado para la aplicación y calificación de pruebas estandarizadas en todos los colegios del país. El objetivo es garantizar equidad, transparencia y trazabilidad en los procesos de evaluación, permitiendo comparar resultados entre instituciones, profesores y estudiantes de manera objetiva y consistente. </a:t>
            </a:r>
          </a:p>
          <a:p>
            <a:pPr algn="just">
              <a:lnSpc>
                <a:spcPts val="2529"/>
              </a:lnSpc>
              <a:spcBef>
                <a:spcPct val="0"/>
              </a:spcBef>
            </a:pPr>
            <a:r>
              <a:rPr lang="en-US" sz="180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El sistema deberá dar servicio a:</a:t>
            </a:r>
          </a:p>
          <a:p>
            <a:pPr algn="just">
              <a:lnSpc>
                <a:spcPts val="2529"/>
              </a:lnSpc>
              <a:spcBef>
                <a:spcPct val="0"/>
              </a:spcBef>
            </a:pPr>
            <a:r>
              <a:rPr lang="en-US" sz="180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</a:p>
          <a:p>
            <a:pPr algn="just">
              <a:lnSpc>
                <a:spcPts val="2529"/>
              </a:lnSpc>
              <a:spcBef>
                <a:spcPct val="0"/>
              </a:spcBef>
            </a:pPr>
            <a:r>
              <a:rPr lang="en-US" sz="180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≈ 40 000 estudiantes, quienes solo podrán presentar las pruebas dentro de los centros de evaluación oficialmente designados, bajo condiciones controladas que preserven la integridad del examen.</a:t>
            </a:r>
          </a:p>
          <a:p>
            <a:pPr algn="just">
              <a:lnSpc>
                <a:spcPts val="2529"/>
              </a:lnSpc>
              <a:spcBef>
                <a:spcPct val="0"/>
              </a:spcBef>
            </a:pPr>
            <a:endParaRPr lang="en-US" sz="1807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2529"/>
              </a:lnSpc>
              <a:spcBef>
                <a:spcPct val="0"/>
              </a:spcBef>
            </a:pPr>
            <a:r>
              <a:rPr lang="en-US" sz="180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≈ 2 000 calificadores, responsables de ingresar manualmente las notas de las preguntas de respuesta corta y ensayos.</a:t>
            </a:r>
          </a:p>
          <a:p>
            <a:pPr algn="just">
              <a:lnSpc>
                <a:spcPts val="2529"/>
              </a:lnSpc>
              <a:spcBef>
                <a:spcPct val="0"/>
              </a:spcBef>
            </a:pPr>
            <a:r>
              <a:rPr lang="en-US" sz="180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</a:p>
          <a:p>
            <a:pPr algn="just">
              <a:lnSpc>
                <a:spcPts val="2529"/>
              </a:lnSpc>
              <a:spcBef>
                <a:spcPct val="0"/>
              </a:spcBef>
            </a:pPr>
            <a:r>
              <a:rPr lang="en-US" sz="180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≈ 50 administradores, encargados de la gestión operativa y el soporte del sistema.</a:t>
            </a:r>
          </a:p>
          <a:p>
            <a:pPr algn="just">
              <a:lnSpc>
                <a:spcPts val="2529"/>
              </a:lnSpc>
              <a:spcBef>
                <a:spcPct val="0"/>
              </a:spcBef>
            </a:pPr>
            <a:endParaRPr lang="en-US" sz="1807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2529"/>
              </a:lnSpc>
              <a:spcBef>
                <a:spcPct val="0"/>
              </a:spcBef>
            </a:pPr>
            <a:r>
              <a:rPr lang="en-US" sz="180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Las pruebas incluirán preguntas de selección múltiple, respuesta corta y ensayos. El sistema deberá consolidar los resultados nacionales en un repositorio único que permita emitir reportes detallados sobre qué estudiantes presentaron la prueba y qué puntaje obtuvieron.</a:t>
            </a:r>
          </a:p>
          <a:p>
            <a:pPr algn="just">
              <a:lnSpc>
                <a:spcPts val="2529"/>
              </a:lnSpc>
              <a:spcBef>
                <a:spcPct val="0"/>
              </a:spcBef>
            </a:pPr>
            <a:endParaRPr lang="en-US" sz="1807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2529"/>
              </a:lnSpc>
              <a:spcBef>
                <a:spcPct val="0"/>
              </a:spcBef>
            </a:pPr>
            <a:r>
              <a:rPr lang="en-US" sz="180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Cualquier modificación a las calificaciones requerirá la aprobación de tres entidades gubernamentales, asegurando un estricto control de calidad y legitimidad de los resultados. Además, el proyecto debe gestionar su presupuesto de manera justificable cada año fiscal. Dado que el país no cuenta con infraestructura propia de hosting, se recurre a un proveedor externo; por ello, el modelo de costos operativos deberá ser transparente, escalable y sujeto a revisión periódica. 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/>
          <p:nvPr>
            <p:extLst>
              <p:ext uri="{D42A27DB-BD31-4B8C-83A1-F6EECF244321}">
                <p14:modId xmlns:p14="http://schemas.microsoft.com/office/powerpoint/2010/main" val="1759231784"/>
              </p:ext>
            </p:extLst>
          </p:nvPr>
        </p:nvGraphicFramePr>
        <p:xfrm>
          <a:off x="1447800" y="2247900"/>
          <a:ext cx="14782800" cy="723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2979400" imgH="7861300" progId="Excel.Sheet.12">
                  <p:embed/>
                </p:oleObj>
              </mc:Choice>
              <mc:Fallback>
                <p:oleObj name="Worksheet" r:id="rId2" imgW="12979400" imgH="7861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47800" y="2247900"/>
                        <a:ext cx="14782800" cy="723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2448320" y="605933"/>
            <a:ext cx="13391361" cy="1009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  <a:spcBef>
                <a:spcPct val="0"/>
              </a:spcBef>
            </a:pPr>
            <a:r>
              <a:rPr lang="en-US" sz="5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Requerimientos funcionales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8320" y="605933"/>
            <a:ext cx="13391361" cy="1009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  <a:spcBef>
                <a:spcPct val="0"/>
              </a:spcBef>
            </a:pPr>
            <a:r>
              <a:rPr lang="en-US" sz="5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Requerimientos no funcionales</a:t>
            </a:r>
          </a:p>
        </p:txBody>
      </p:sp>
      <p:graphicFrame>
        <p:nvGraphicFramePr>
          <p:cNvPr id="3" name="Object 3"/>
          <p:cNvGraphicFramePr/>
          <p:nvPr>
            <p:extLst>
              <p:ext uri="{D42A27DB-BD31-4B8C-83A1-F6EECF244321}">
                <p14:modId xmlns:p14="http://schemas.microsoft.com/office/powerpoint/2010/main" val="3924505735"/>
              </p:ext>
            </p:extLst>
          </p:nvPr>
        </p:nvGraphicFramePr>
        <p:xfrm>
          <a:off x="2286000" y="2324100"/>
          <a:ext cx="13716000" cy="643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2496800" imgH="7708900" progId="Excel.Sheet.12">
                  <p:embed/>
                </p:oleObj>
              </mc:Choice>
              <mc:Fallback>
                <p:oleObj name="Worksheet" r:id="rId2" imgW="12496800" imgH="77089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86000" y="2324100"/>
                        <a:ext cx="13716000" cy="6430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8320" y="605933"/>
            <a:ext cx="13391361" cy="1009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  <a:spcBef>
                <a:spcPct val="0"/>
              </a:spcBef>
            </a:pPr>
            <a:r>
              <a:rPr lang="en-US" sz="5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Atributos de calidad</a:t>
            </a:r>
          </a:p>
        </p:txBody>
      </p:sp>
      <p:graphicFrame>
        <p:nvGraphicFramePr>
          <p:cNvPr id="3" name="Object 3"/>
          <p:cNvGraphicFramePr/>
          <p:nvPr>
            <p:extLst>
              <p:ext uri="{D42A27DB-BD31-4B8C-83A1-F6EECF244321}">
                <p14:modId xmlns:p14="http://schemas.microsoft.com/office/powerpoint/2010/main" val="1097933349"/>
              </p:ext>
            </p:extLst>
          </p:nvPr>
        </p:nvGraphicFramePr>
        <p:xfrm>
          <a:off x="1981200" y="2247900"/>
          <a:ext cx="13716000" cy="67937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3804900" imgH="6972300" progId="Excel.Sheet.12">
                  <p:embed/>
                </p:oleObj>
              </mc:Choice>
              <mc:Fallback>
                <p:oleObj name="Worksheet" r:id="rId2" imgW="13804900" imgH="6972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81200" y="2247900"/>
                        <a:ext cx="13716000" cy="67937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8320" y="885825"/>
            <a:ext cx="13391361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Ponderación</a:t>
            </a:r>
          </a:p>
        </p:txBody>
      </p:sp>
      <p:graphicFrame>
        <p:nvGraphicFramePr>
          <p:cNvPr id="3" name="Object 3"/>
          <p:cNvGraphicFramePr/>
          <p:nvPr>
            <p:extLst>
              <p:ext uri="{D42A27DB-BD31-4B8C-83A1-F6EECF244321}">
                <p14:modId xmlns:p14="http://schemas.microsoft.com/office/powerpoint/2010/main" val="224268609"/>
              </p:ext>
            </p:extLst>
          </p:nvPr>
        </p:nvGraphicFramePr>
        <p:xfrm>
          <a:off x="2134394" y="3238500"/>
          <a:ext cx="14019212" cy="4439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5252700" imgH="3949700" progId="Excel.Sheet.12">
                  <p:embed/>
                </p:oleObj>
              </mc:Choice>
              <mc:Fallback>
                <p:oleObj name="Worksheet" r:id="rId2" imgW="15252700" imgH="3949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34394" y="3238500"/>
                        <a:ext cx="14019212" cy="44392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8320" y="904875"/>
            <a:ext cx="13391361" cy="10052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19"/>
              </a:lnSpc>
              <a:spcBef>
                <a:spcPct val="0"/>
              </a:spcBef>
            </a:pPr>
            <a:r>
              <a:rPr lang="en-US" sz="57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Drivers Arquitectonicos</a:t>
            </a:r>
          </a:p>
        </p:txBody>
      </p:sp>
      <p:graphicFrame>
        <p:nvGraphicFramePr>
          <p:cNvPr id="3" name="Object 3"/>
          <p:cNvGraphicFramePr/>
          <p:nvPr>
            <p:extLst>
              <p:ext uri="{D42A27DB-BD31-4B8C-83A1-F6EECF244321}">
                <p14:modId xmlns:p14="http://schemas.microsoft.com/office/powerpoint/2010/main" val="4027896739"/>
              </p:ext>
            </p:extLst>
          </p:nvPr>
        </p:nvGraphicFramePr>
        <p:xfrm>
          <a:off x="1484312" y="2552700"/>
          <a:ext cx="15319376" cy="659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4706600" imgH="6705600" progId="Excel.Sheet.12">
                  <p:embed/>
                </p:oleObj>
              </mc:Choice>
              <mc:Fallback>
                <p:oleObj name="Worksheet" r:id="rId2" imgW="14706600" imgH="67056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84312" y="2552700"/>
                        <a:ext cx="15319376" cy="659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48320" y="885825"/>
            <a:ext cx="13391361" cy="134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Tácticas de Arquitectura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09488" y="2381403"/>
            <a:ext cx="14810980" cy="7627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Disponibilidad 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US" sz="2999" b="1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Tácticas para Detección Proactiva</a:t>
            </a: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Circuit Breaker distribuido Biblioteca de resiliencia en cada microservicio; tras N fallos abre el circuito 60 s, evitando la cascada.en modo Multi-AZ para garantizar la disponibilidad de datos.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Health-checks sintéticos multi-AZ Probes externos emulan flujos de usuario cada 60 s; errores consecutivos disparan alarmas de alta prioridad. </a:t>
            </a:r>
          </a:p>
          <a:p>
            <a:pPr algn="just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Tácticas para Recuperación Automática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Configuración activo/activo Aurora Serverless v2, DynamoDB global tables y EventBridge replicados en dos zonas; fail-over DNS &lt; 30 s.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Reintentos con back-off exponencial + Jitter Aplicados en SDK AWS y colas SQS para absorber fallos transitorios. </a:t>
            </a:r>
          </a:p>
          <a:p>
            <a:pPr algn="just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Tácticas para Resiliencia Verificada </a:t>
            </a:r>
          </a:p>
          <a:p>
            <a:pPr marL="518160" lvl="1" indent="-259080" algn="just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GameDay trimestral Inyección de fallos (SsmChaos, Fault Injection Simulator) con métricas de éxito pactadas: RTO ≤ 30 min, Error rate ≤ 0.1 %. 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984</Words>
  <Application>Microsoft Macintosh PowerPoint</Application>
  <PresentationFormat>Custom</PresentationFormat>
  <Paragraphs>112</Paragraphs>
  <Slides>22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Open Sans Italics</vt:lpstr>
      <vt:lpstr>Times New Roman</vt:lpstr>
      <vt:lpstr>Calibri</vt:lpstr>
      <vt:lpstr>Open Sans</vt:lpstr>
      <vt:lpstr>Open Sans Bold</vt:lpstr>
      <vt:lpstr>Arial</vt:lpstr>
      <vt:lpstr>Office Theme</vt:lpstr>
      <vt:lpstr>Worksheet</vt:lpstr>
      <vt:lpstr>Microsoft Excel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Copia de Diagramas</dc:title>
  <cp:lastModifiedBy>Gustavo Caramargo</cp:lastModifiedBy>
  <cp:revision>8</cp:revision>
  <dcterms:created xsi:type="dcterms:W3CDTF">2006-08-16T00:00:00Z</dcterms:created>
  <dcterms:modified xsi:type="dcterms:W3CDTF">2025-05-29T02:56:09Z</dcterms:modified>
  <dc:identifier>DAGoxHxqQ4o</dc:identifier>
</cp:coreProperties>
</file>

<file path=docProps/thumbnail.jpeg>
</file>